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3ea43f2a34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ea43f2a3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ea43f2a34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ea43f2a3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3ea43f2a34_0_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ea43f2a3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ea43f2a34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ea43f2a3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ea43f2a34_0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ea43f2a3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ea43f2a34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ea43f2a34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ea43f2a34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ea43f2a3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3ea43f2a34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ea43f2a3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ea43f2a34_0_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ea43f2a3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3ea43f2a34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ea43f2a3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3ea43f2a34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ea43f2a3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ea43f2a34_0_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ea43f2a3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ea43f2a34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ea43f2a3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ea43f2a34_0_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ea43f2a3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ea43f2a34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ea43f2a3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ea43f2a34_0_2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ea43f2a3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3ea43f2a34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ea43f2a3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ea43f2a34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ea43f2a3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3ea43f2a34_0_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ea43f2a3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ea43f2a34_0_2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ea43f2a3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3ea43f2a34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ea43f2a3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ea43f2a34_0_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ea43f2a3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ea43f2a34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ea43f2a3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ea43f2a34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ea43f2a3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ea43f2a34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ea43f2a3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ea43f2a34_0_2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ea43f2a34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ea43f2a34_0_2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ea43f2a3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ea43f2a34_0_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ea43f2a3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ea43f2a34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ea43f2a3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3ea43f2a34_0_3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ea43f2a3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ea43f2a34_0_3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ea43f2a34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ea43f2a34_0_3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ea43f2a34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ea43f2a34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ea43f2a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ea43f2a3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ea43f2a3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3ea43f2a34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ea43f2a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ea43f2a34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ea43f2a3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ea43f2a34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ea43f2a3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11.png"/><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inkedin.com/in/paulo-vitor-pereira-cotta" TargetMode="External"/><Relationship Id="rId4" Type="http://schemas.openxmlformats.org/officeDocument/2006/relationships/hyperlink" Target="https://www.linkedin.com/in/paulo-vitor-pereira-cotta" TargetMode="External"/><Relationship Id="rId9" Type="http://schemas.openxmlformats.org/officeDocument/2006/relationships/image" Target="../media/image7.png"/><Relationship Id="rId5" Type="http://schemas.openxmlformats.org/officeDocument/2006/relationships/hyperlink" Target="https://github.com/paulovpcotta" TargetMode="External"/><Relationship Id="rId6" Type="http://schemas.openxmlformats.org/officeDocument/2006/relationships/image" Target="../media/image12.jpg"/><Relationship Id="rId7" Type="http://schemas.openxmlformats.org/officeDocument/2006/relationships/image" Target="../media/image2.png"/><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3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Python e TensorFlow quebrando barreiras e fronteiras</a:t>
            </a:r>
            <a:endParaRPr/>
          </a:p>
        </p:txBody>
      </p:sp>
      <p:pic>
        <p:nvPicPr>
          <p:cNvPr id="68" name="Google Shape;68;p13"/>
          <p:cNvPicPr preferRelativeResize="0"/>
          <p:nvPr/>
        </p:nvPicPr>
        <p:blipFill>
          <a:blip r:embed="rId3">
            <a:alphaModFix/>
          </a:blip>
          <a:stretch>
            <a:fillRect/>
          </a:stretch>
        </p:blipFill>
        <p:spPr>
          <a:xfrm>
            <a:off x="4765275" y="2845375"/>
            <a:ext cx="2502490" cy="2085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Deep Learning?</a:t>
            </a:r>
            <a:endParaRPr/>
          </a:p>
        </p:txBody>
      </p:sp>
      <p:sp>
        <p:nvSpPr>
          <p:cNvPr id="136" name="Google Shape;136;p22"/>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Exemplo de Deep Learning:</a:t>
            </a:r>
            <a:endParaRPr/>
          </a:p>
        </p:txBody>
      </p:sp>
      <p:pic>
        <p:nvPicPr>
          <p:cNvPr id="137" name="Google Shape;137;p22"/>
          <p:cNvPicPr preferRelativeResize="0"/>
          <p:nvPr/>
        </p:nvPicPr>
        <p:blipFill>
          <a:blip r:embed="rId3">
            <a:alphaModFix/>
          </a:blip>
          <a:stretch>
            <a:fillRect/>
          </a:stretch>
        </p:blipFill>
        <p:spPr>
          <a:xfrm>
            <a:off x="1075150" y="2830775"/>
            <a:ext cx="1665150" cy="1665150"/>
          </a:xfrm>
          <a:prstGeom prst="rect">
            <a:avLst/>
          </a:prstGeom>
          <a:noFill/>
          <a:ln>
            <a:noFill/>
          </a:ln>
        </p:spPr>
      </p:pic>
      <p:pic>
        <p:nvPicPr>
          <p:cNvPr id="138" name="Google Shape;138;p22"/>
          <p:cNvPicPr preferRelativeResize="0"/>
          <p:nvPr/>
        </p:nvPicPr>
        <p:blipFill>
          <a:blip r:embed="rId4">
            <a:alphaModFix/>
          </a:blip>
          <a:stretch>
            <a:fillRect/>
          </a:stretch>
        </p:blipFill>
        <p:spPr>
          <a:xfrm>
            <a:off x="6264925" y="1979675"/>
            <a:ext cx="2247975" cy="2247975"/>
          </a:xfrm>
          <a:prstGeom prst="rect">
            <a:avLst/>
          </a:prstGeom>
          <a:noFill/>
          <a:ln>
            <a:noFill/>
          </a:ln>
        </p:spPr>
      </p:pic>
      <p:pic>
        <p:nvPicPr>
          <p:cNvPr id="139" name="Google Shape;139;p22"/>
          <p:cNvPicPr preferRelativeResize="0"/>
          <p:nvPr/>
        </p:nvPicPr>
        <p:blipFill>
          <a:blip r:embed="rId5">
            <a:alphaModFix/>
          </a:blip>
          <a:stretch>
            <a:fillRect/>
          </a:stretch>
        </p:blipFill>
        <p:spPr>
          <a:xfrm>
            <a:off x="3219325" y="2134925"/>
            <a:ext cx="2842074" cy="2842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45" name="Google Shape;145;p23"/>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O que são dados rotulados?</a:t>
            </a:r>
            <a:endParaRPr/>
          </a:p>
          <a:p>
            <a:pPr indent="0" lvl="0" marL="0" rtl="0" algn="just">
              <a:spcBef>
                <a:spcPts val="1600"/>
              </a:spcBef>
              <a:spcAft>
                <a:spcPts val="0"/>
              </a:spcAft>
              <a:buNone/>
            </a:pPr>
            <a:r>
              <a:rPr lang="en"/>
              <a:t>O que é dados não rotulados?</a:t>
            </a:r>
            <a:endParaRPr/>
          </a:p>
          <a:p>
            <a:pPr indent="0" lvl="0" marL="0" rtl="0" algn="just">
              <a:spcBef>
                <a:spcPts val="1600"/>
              </a:spcBef>
              <a:spcAft>
                <a:spcPts val="1600"/>
              </a:spcAft>
              <a:buNone/>
            </a:pPr>
            <a:r>
              <a:rPr lang="en"/>
              <a:t>Qual a diferença entre supervisionado e não supervisionado?</a:t>
            </a:r>
            <a:endParaRPr/>
          </a:p>
        </p:txBody>
      </p:sp>
      <p:pic>
        <p:nvPicPr>
          <p:cNvPr id="146" name="Google Shape;146;p23"/>
          <p:cNvPicPr preferRelativeResize="0"/>
          <p:nvPr/>
        </p:nvPicPr>
        <p:blipFill>
          <a:blip r:embed="rId3">
            <a:alphaModFix/>
          </a:blip>
          <a:stretch>
            <a:fillRect/>
          </a:stretch>
        </p:blipFill>
        <p:spPr>
          <a:xfrm>
            <a:off x="6358775" y="2432925"/>
            <a:ext cx="2502975" cy="2502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52" name="Google Shape;152;p24"/>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O que é input layer?</a:t>
            </a:r>
            <a:endParaRPr/>
          </a:p>
          <a:p>
            <a:pPr indent="0" lvl="0" marL="0" rtl="0" algn="just">
              <a:spcBef>
                <a:spcPts val="1600"/>
              </a:spcBef>
              <a:spcAft>
                <a:spcPts val="0"/>
              </a:spcAft>
              <a:buNone/>
            </a:pPr>
            <a:r>
              <a:rPr lang="en"/>
              <a:t>O que é output layer?</a:t>
            </a:r>
            <a:endParaRPr/>
          </a:p>
          <a:p>
            <a:pPr indent="0" lvl="0" marL="0" rtl="0" algn="just">
              <a:spcBef>
                <a:spcPts val="1600"/>
              </a:spcBef>
              <a:spcAft>
                <a:spcPts val="1600"/>
              </a:spcAft>
              <a:buNone/>
            </a:pPr>
            <a:r>
              <a:rPr lang="en"/>
              <a:t>O que é hidden?</a:t>
            </a:r>
            <a:endParaRPr/>
          </a:p>
        </p:txBody>
      </p:sp>
      <p:pic>
        <p:nvPicPr>
          <p:cNvPr id="153" name="Google Shape;153;p24"/>
          <p:cNvPicPr preferRelativeResize="0"/>
          <p:nvPr/>
        </p:nvPicPr>
        <p:blipFill>
          <a:blip r:embed="rId3">
            <a:alphaModFix/>
          </a:blip>
          <a:stretch>
            <a:fillRect/>
          </a:stretch>
        </p:blipFill>
        <p:spPr>
          <a:xfrm>
            <a:off x="3446600" y="2129338"/>
            <a:ext cx="5143500" cy="2562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59" name="Google Shape;159;p25"/>
          <p:cNvSpPr txBox="1"/>
          <p:nvPr>
            <p:ph idx="1" type="body"/>
          </p:nvPr>
        </p:nvSpPr>
        <p:spPr>
          <a:xfrm>
            <a:off x="471900" y="1919075"/>
            <a:ext cx="21726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O que são modelos?</a:t>
            </a:r>
            <a:endParaRPr/>
          </a:p>
        </p:txBody>
      </p:sp>
      <p:sp>
        <p:nvSpPr>
          <p:cNvPr id="160" name="Google Shape;160;p25"/>
          <p:cNvSpPr txBox="1"/>
          <p:nvPr>
            <p:ph idx="1" type="body"/>
          </p:nvPr>
        </p:nvSpPr>
        <p:spPr>
          <a:xfrm>
            <a:off x="4612900" y="1977350"/>
            <a:ext cx="43218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Processamento de Imagem</a:t>
            </a:r>
            <a:endParaRPr/>
          </a:p>
          <a:p>
            <a:pPr indent="0" lvl="0" marL="0" rtl="0" algn="l">
              <a:spcBef>
                <a:spcPts val="0"/>
              </a:spcBef>
              <a:spcAft>
                <a:spcPts val="0"/>
              </a:spcAft>
              <a:buNone/>
            </a:pPr>
            <a:r>
              <a:rPr lang="en"/>
              <a:t>Processamento de Linguagem Natural</a:t>
            </a:r>
            <a:endParaRPr/>
          </a:p>
          <a:p>
            <a:pPr indent="0" lvl="0" marL="0" rtl="0" algn="l">
              <a:spcBef>
                <a:spcPts val="0"/>
              </a:spcBef>
              <a:spcAft>
                <a:spcPts val="0"/>
              </a:spcAft>
              <a:buNone/>
            </a:pPr>
            <a:r>
              <a:rPr lang="en"/>
              <a:t>Aplicações em Medicina:</a:t>
            </a:r>
            <a:endParaRPr/>
          </a:p>
          <a:p>
            <a:pPr indent="596900" lvl="0" marL="0" rtl="0" algn="l">
              <a:spcBef>
                <a:spcPts val="0"/>
              </a:spcBef>
              <a:spcAft>
                <a:spcPts val="0"/>
              </a:spcAft>
              <a:buNone/>
            </a:pPr>
            <a:r>
              <a:rPr lang="en"/>
              <a:t>Aplicações de Reconhecimento de Imagens</a:t>
            </a:r>
            <a:endParaRPr/>
          </a:p>
          <a:p>
            <a:pPr indent="596900" lvl="0" marL="0" rtl="0" algn="l">
              <a:spcBef>
                <a:spcPts val="0"/>
              </a:spcBef>
              <a:spcAft>
                <a:spcPts val="0"/>
              </a:spcAft>
              <a:buNone/>
            </a:pPr>
            <a:r>
              <a:rPr lang="en"/>
              <a:t>Câncer de Mama</a:t>
            </a:r>
            <a:endParaRPr/>
          </a:p>
          <a:p>
            <a:pPr indent="596900" lvl="0" marL="0" rtl="0" algn="l">
              <a:spcBef>
                <a:spcPts val="0"/>
              </a:spcBef>
              <a:spcAft>
                <a:spcPts val="0"/>
              </a:spcAft>
              <a:buNone/>
            </a:pPr>
            <a:r>
              <a:rPr lang="en"/>
              <a:t>Doença de Alzheimer</a:t>
            </a:r>
            <a:endParaRPr/>
          </a:p>
          <a:p>
            <a:pPr indent="596900" lvl="0" marL="0" rtl="0" algn="l">
              <a:spcBef>
                <a:spcPts val="0"/>
              </a:spcBef>
              <a:spcAft>
                <a:spcPts val="0"/>
              </a:spcAft>
              <a:buNone/>
            </a:pPr>
            <a:r>
              <a:rPr lang="en"/>
              <a:t>Diagnóstico Cardiovascular</a:t>
            </a:r>
            <a:endParaRPr/>
          </a:p>
          <a:p>
            <a:pPr indent="596900" lvl="0" marL="0" rtl="0" algn="l">
              <a:spcBef>
                <a:spcPts val="0"/>
              </a:spcBef>
              <a:spcAft>
                <a:spcPts val="0"/>
              </a:spcAft>
              <a:buNone/>
            </a:pPr>
            <a:r>
              <a:rPr lang="en"/>
              <a:t>Câncer de Pele</a:t>
            </a:r>
            <a:endParaRPr/>
          </a:p>
          <a:p>
            <a:pPr indent="596900" lvl="0" marL="0" rtl="0" algn="l">
              <a:spcBef>
                <a:spcPts val="0"/>
              </a:spcBef>
              <a:spcAft>
                <a:spcPts val="0"/>
              </a:spcAft>
              <a:buNone/>
            </a:pPr>
            <a:r>
              <a:rPr lang="en"/>
              <a:t>Derrame Cerebral</a:t>
            </a:r>
            <a:endParaRPr/>
          </a:p>
          <a:p>
            <a:pPr indent="596900" lvl="0" marL="0" rtl="0" algn="l">
              <a:spcBef>
                <a:spcPts val="0"/>
              </a:spcBef>
              <a:spcAft>
                <a:spcPts val="0"/>
              </a:spcAft>
              <a:buNone/>
            </a:pPr>
            <a:r>
              <a:rPr lang="en"/>
              <a:t>Aplicações em Desenvolvimento de Medicamentos</a:t>
            </a:r>
            <a:endParaRPr/>
          </a:p>
          <a:p>
            <a:pPr indent="596900" lvl="0" marL="0" rtl="0" algn="l">
              <a:spcBef>
                <a:spcPts val="0"/>
              </a:spcBef>
              <a:spcAft>
                <a:spcPts val="0"/>
              </a:spcAft>
              <a:buNone/>
            </a:pPr>
            <a:r>
              <a:rPr lang="en"/>
              <a:t>Genômica</a:t>
            </a:r>
            <a:endParaRPr/>
          </a:p>
          <a:p>
            <a:pPr indent="0" lvl="0" marL="0" rtl="0" algn="just">
              <a:spcBef>
                <a:spcPts val="0"/>
              </a:spcBef>
              <a:spcAft>
                <a:spcPts val="1600"/>
              </a:spcAft>
              <a:buNone/>
            </a:pPr>
            <a:r>
              <a:t/>
            </a:r>
            <a:endParaRPr/>
          </a:p>
        </p:txBody>
      </p:sp>
      <p:pic>
        <p:nvPicPr>
          <p:cNvPr id="161" name="Google Shape;161;p25"/>
          <p:cNvPicPr preferRelativeResize="0"/>
          <p:nvPr/>
        </p:nvPicPr>
        <p:blipFill>
          <a:blip r:embed="rId3">
            <a:alphaModFix/>
          </a:blip>
          <a:stretch>
            <a:fillRect/>
          </a:stretch>
        </p:blipFill>
        <p:spPr>
          <a:xfrm>
            <a:off x="111250" y="2413400"/>
            <a:ext cx="4369650" cy="2635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67" name="Google Shape;167;p26"/>
          <p:cNvSpPr txBox="1"/>
          <p:nvPr>
            <p:ph idx="1" type="body"/>
          </p:nvPr>
        </p:nvSpPr>
        <p:spPr>
          <a:xfrm>
            <a:off x="471900" y="1919075"/>
            <a:ext cx="82917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Como funciona os neurônios de um Humano?</a:t>
            </a:r>
            <a:endParaRPr/>
          </a:p>
        </p:txBody>
      </p:sp>
      <p:pic>
        <p:nvPicPr>
          <p:cNvPr id="168" name="Google Shape;168;p26"/>
          <p:cNvPicPr preferRelativeResize="0"/>
          <p:nvPr/>
        </p:nvPicPr>
        <p:blipFill>
          <a:blip r:embed="rId3">
            <a:alphaModFix/>
          </a:blip>
          <a:stretch>
            <a:fillRect/>
          </a:stretch>
        </p:blipFill>
        <p:spPr>
          <a:xfrm>
            <a:off x="3529850" y="2435725"/>
            <a:ext cx="4514850" cy="234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74" name="Google Shape;174;p27"/>
          <p:cNvSpPr txBox="1"/>
          <p:nvPr>
            <p:ph idx="1" type="body"/>
          </p:nvPr>
        </p:nvSpPr>
        <p:spPr>
          <a:xfrm>
            <a:off x="471900" y="1919075"/>
            <a:ext cx="82917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Neurônio!!!</a:t>
            </a:r>
            <a:endParaRPr/>
          </a:p>
        </p:txBody>
      </p:sp>
      <p:pic>
        <p:nvPicPr>
          <p:cNvPr id="175" name="Google Shape;175;p27"/>
          <p:cNvPicPr preferRelativeResize="0"/>
          <p:nvPr/>
        </p:nvPicPr>
        <p:blipFill>
          <a:blip r:embed="rId3">
            <a:alphaModFix/>
          </a:blip>
          <a:stretch>
            <a:fillRect/>
          </a:stretch>
        </p:blipFill>
        <p:spPr>
          <a:xfrm>
            <a:off x="0" y="2227292"/>
            <a:ext cx="9144000" cy="29825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81" name="Google Shape;181;p28"/>
          <p:cNvSpPr txBox="1"/>
          <p:nvPr>
            <p:ph idx="1" type="body"/>
          </p:nvPr>
        </p:nvSpPr>
        <p:spPr>
          <a:xfrm>
            <a:off x="471900" y="1919075"/>
            <a:ext cx="82917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Cálculo...</a:t>
            </a:r>
            <a:endParaRPr/>
          </a:p>
        </p:txBody>
      </p:sp>
      <p:pic>
        <p:nvPicPr>
          <p:cNvPr id="182" name="Google Shape;182;p28"/>
          <p:cNvPicPr preferRelativeResize="0"/>
          <p:nvPr/>
        </p:nvPicPr>
        <p:blipFill>
          <a:blip r:embed="rId3">
            <a:alphaModFix/>
          </a:blip>
          <a:stretch>
            <a:fillRect/>
          </a:stretch>
        </p:blipFill>
        <p:spPr>
          <a:xfrm>
            <a:off x="213270" y="2571750"/>
            <a:ext cx="3928900" cy="1898700"/>
          </a:xfrm>
          <a:prstGeom prst="rect">
            <a:avLst/>
          </a:prstGeom>
          <a:noFill/>
          <a:ln>
            <a:noFill/>
          </a:ln>
        </p:spPr>
      </p:pic>
      <p:pic>
        <p:nvPicPr>
          <p:cNvPr id="183" name="Google Shape;183;p28"/>
          <p:cNvPicPr preferRelativeResize="0"/>
          <p:nvPr/>
        </p:nvPicPr>
        <p:blipFill>
          <a:blip r:embed="rId4">
            <a:alphaModFix/>
          </a:blip>
          <a:stretch>
            <a:fillRect/>
          </a:stretch>
        </p:blipFill>
        <p:spPr>
          <a:xfrm>
            <a:off x="4823594" y="2053969"/>
            <a:ext cx="3591449" cy="1718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89" name="Google Shape;189;p29"/>
          <p:cNvSpPr txBox="1"/>
          <p:nvPr>
            <p:ph idx="1" type="body"/>
          </p:nvPr>
        </p:nvSpPr>
        <p:spPr>
          <a:xfrm>
            <a:off x="471900" y="1919075"/>
            <a:ext cx="82917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G</a:t>
            </a:r>
            <a:r>
              <a:rPr lang="en"/>
              <a:t>radiente descendente estocástico</a:t>
            </a:r>
            <a:endParaRPr/>
          </a:p>
        </p:txBody>
      </p:sp>
      <p:pic>
        <p:nvPicPr>
          <p:cNvPr id="190" name="Google Shape;190;p29"/>
          <p:cNvPicPr preferRelativeResize="0"/>
          <p:nvPr/>
        </p:nvPicPr>
        <p:blipFill>
          <a:blip r:embed="rId3">
            <a:alphaModFix/>
          </a:blip>
          <a:stretch>
            <a:fillRect/>
          </a:stretch>
        </p:blipFill>
        <p:spPr>
          <a:xfrm>
            <a:off x="3827904" y="2209475"/>
            <a:ext cx="5001548" cy="27102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Conceitos básicos de Deep Learning</a:t>
            </a:r>
            <a:endParaRPr/>
          </a:p>
        </p:txBody>
      </p:sp>
      <p:sp>
        <p:nvSpPr>
          <p:cNvPr id="196" name="Google Shape;196;p30"/>
          <p:cNvSpPr txBox="1"/>
          <p:nvPr>
            <p:ph idx="1" type="body"/>
          </p:nvPr>
        </p:nvSpPr>
        <p:spPr>
          <a:xfrm>
            <a:off x="471900" y="1919075"/>
            <a:ext cx="82917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Acurácia</a:t>
            </a:r>
            <a:endParaRPr/>
          </a:p>
          <a:p>
            <a:pPr indent="0" lvl="0" marL="0" rtl="0" algn="just">
              <a:spcBef>
                <a:spcPts val="1600"/>
              </a:spcBef>
              <a:spcAft>
                <a:spcPts val="1600"/>
              </a:spcAft>
              <a:buNone/>
            </a:pPr>
            <a:r>
              <a:rPr lang="en"/>
              <a:t>Proximidade entre o valor obtido experimentalmente e o valor verdadeiro na medição de uma grandeza física. (Dicionário da </a:t>
            </a:r>
            <a:r>
              <a:rPr lang="en"/>
              <a:t>língua</a:t>
            </a:r>
            <a:r>
              <a:rPr lang="en"/>
              <a:t> Portuguesa)</a:t>
            </a:r>
            <a:endParaRPr/>
          </a:p>
        </p:txBody>
      </p:sp>
      <p:pic>
        <p:nvPicPr>
          <p:cNvPr id="197" name="Google Shape;197;p30"/>
          <p:cNvPicPr preferRelativeResize="0"/>
          <p:nvPr/>
        </p:nvPicPr>
        <p:blipFill>
          <a:blip r:embed="rId3">
            <a:alphaModFix/>
          </a:blip>
          <a:stretch>
            <a:fillRect/>
          </a:stretch>
        </p:blipFill>
        <p:spPr>
          <a:xfrm>
            <a:off x="4191150" y="2798575"/>
            <a:ext cx="2304550" cy="2304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TensorFlow?</a:t>
            </a:r>
            <a:endParaRPr/>
          </a:p>
        </p:txBody>
      </p:sp>
      <p:sp>
        <p:nvSpPr>
          <p:cNvPr id="203" name="Google Shape;203;p31"/>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TensorFlow é uma biblioteca de código aberto para aprendizado de máquina aplicável a uma ampla variedade de tarefas. É um sistema para criação e treinamento de redes neurais para detectar e decifrar padrões e correlações, análogo (mas não igual) à forma como humanos aprendem e raciocinam.​</a:t>
            </a:r>
            <a:br>
              <a:rPr lang="en"/>
            </a:br>
            <a:r>
              <a:rPr lang="en"/>
              <a:t>TensorFlow foi desenvolvido pela equipe Google Brain para uso interno na empresa. Foi lançado sob a licença de código aberto Apache 2.0 em 9 de novembro de 2015.​</a:t>
            </a:r>
            <a:endParaRPr/>
          </a:p>
        </p:txBody>
      </p:sp>
      <p:pic>
        <p:nvPicPr>
          <p:cNvPr id="204" name="Google Shape;204;p31"/>
          <p:cNvPicPr preferRelativeResize="0"/>
          <p:nvPr/>
        </p:nvPicPr>
        <p:blipFill>
          <a:blip r:embed="rId3">
            <a:alphaModFix/>
          </a:blip>
          <a:stretch>
            <a:fillRect/>
          </a:stretch>
        </p:blipFill>
        <p:spPr>
          <a:xfrm>
            <a:off x="6179050" y="3143675"/>
            <a:ext cx="2241050" cy="1878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Jabá</a:t>
            </a:r>
            <a:endParaRPr/>
          </a:p>
        </p:txBody>
      </p:sp>
      <p:sp>
        <p:nvSpPr>
          <p:cNvPr id="74" name="Google Shape;74;p14"/>
          <p:cNvSpPr txBox="1"/>
          <p:nvPr>
            <p:ph idx="1" type="body"/>
          </p:nvPr>
        </p:nvSpPr>
        <p:spPr>
          <a:xfrm>
            <a:off x="2670175" y="1919075"/>
            <a:ext cx="6315900" cy="301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Gosto muito de tecnologia, RPG de tabuleiro, esposa e filha, Galo doido, estudar e repassar conhecimento.</a:t>
            </a:r>
            <a:endParaRPr/>
          </a:p>
          <a:p>
            <a:pPr indent="0" lvl="0" marL="0" rtl="0" algn="l">
              <a:spcBef>
                <a:spcPts val="1600"/>
              </a:spcBef>
              <a:spcAft>
                <a:spcPts val="0"/>
              </a:spcAft>
              <a:buNone/>
            </a:pPr>
            <a:r>
              <a:rPr lang="en"/>
              <a:t>	</a:t>
            </a:r>
            <a:r>
              <a:rPr lang="en" u="sng">
                <a:solidFill>
                  <a:schemeClr val="hlink"/>
                </a:solidFill>
                <a:hlinkClick r:id="rId3"/>
              </a:rPr>
              <a:t>h</a:t>
            </a:r>
            <a:r>
              <a:rPr lang="en" u="sng">
                <a:solidFill>
                  <a:schemeClr val="hlink"/>
                </a:solidFill>
                <a:hlinkClick r:id="rId4"/>
              </a:rPr>
              <a:t>ttps://www.linkedin.com/in/paulo-vitor-pereira-cotta</a:t>
            </a:r>
            <a:endParaRPr/>
          </a:p>
          <a:p>
            <a:pPr indent="0" lvl="0" marL="0" rtl="0" algn="l">
              <a:spcBef>
                <a:spcPts val="1600"/>
              </a:spcBef>
              <a:spcAft>
                <a:spcPts val="0"/>
              </a:spcAft>
              <a:buNone/>
            </a:pPr>
            <a:r>
              <a:rPr lang="en"/>
              <a:t>	</a:t>
            </a:r>
            <a:r>
              <a:rPr lang="en" u="sng">
                <a:solidFill>
                  <a:schemeClr val="hlink"/>
                </a:solidFill>
                <a:hlinkClick r:id="rId5"/>
              </a:rPr>
              <a:t>https://github.com/paulovpcotta</a:t>
            </a:r>
            <a:endParaRPr/>
          </a:p>
          <a:p>
            <a:pPr indent="0" lvl="0" marL="0" rtl="0" algn="l">
              <a:spcBef>
                <a:spcPts val="1600"/>
              </a:spcBef>
              <a:spcAft>
                <a:spcPts val="1600"/>
              </a:spcAft>
              <a:buNone/>
            </a:pPr>
            <a:r>
              <a:rPr lang="en"/>
              <a:t>	@PauloVPCotta</a:t>
            </a:r>
            <a:endParaRPr/>
          </a:p>
        </p:txBody>
      </p:sp>
      <p:pic>
        <p:nvPicPr>
          <p:cNvPr id="75" name="Google Shape;75;p14"/>
          <p:cNvPicPr preferRelativeResize="0"/>
          <p:nvPr/>
        </p:nvPicPr>
        <p:blipFill>
          <a:blip r:embed="rId6">
            <a:alphaModFix/>
          </a:blip>
          <a:stretch>
            <a:fillRect/>
          </a:stretch>
        </p:blipFill>
        <p:spPr>
          <a:xfrm>
            <a:off x="734350" y="1872950"/>
            <a:ext cx="1576375" cy="2802450"/>
          </a:xfrm>
          <a:prstGeom prst="rect">
            <a:avLst/>
          </a:prstGeom>
          <a:noFill/>
          <a:ln>
            <a:noFill/>
          </a:ln>
        </p:spPr>
      </p:pic>
      <p:pic>
        <p:nvPicPr>
          <p:cNvPr id="76" name="Google Shape;76;p14"/>
          <p:cNvPicPr preferRelativeResize="0"/>
          <p:nvPr/>
        </p:nvPicPr>
        <p:blipFill>
          <a:blip r:embed="rId7">
            <a:alphaModFix/>
          </a:blip>
          <a:stretch>
            <a:fillRect/>
          </a:stretch>
        </p:blipFill>
        <p:spPr>
          <a:xfrm>
            <a:off x="2727700" y="2787626"/>
            <a:ext cx="396050" cy="396050"/>
          </a:xfrm>
          <a:prstGeom prst="rect">
            <a:avLst/>
          </a:prstGeom>
          <a:noFill/>
          <a:ln>
            <a:noFill/>
          </a:ln>
        </p:spPr>
      </p:pic>
      <p:pic>
        <p:nvPicPr>
          <p:cNvPr id="77" name="Google Shape;77;p14"/>
          <p:cNvPicPr preferRelativeResize="0"/>
          <p:nvPr/>
        </p:nvPicPr>
        <p:blipFill>
          <a:blip r:embed="rId8">
            <a:alphaModFix/>
          </a:blip>
          <a:stretch>
            <a:fillRect/>
          </a:stretch>
        </p:blipFill>
        <p:spPr>
          <a:xfrm>
            <a:off x="2691675" y="3271850"/>
            <a:ext cx="468100" cy="468100"/>
          </a:xfrm>
          <a:prstGeom prst="rect">
            <a:avLst/>
          </a:prstGeom>
          <a:noFill/>
          <a:ln>
            <a:noFill/>
          </a:ln>
        </p:spPr>
      </p:pic>
      <p:pic>
        <p:nvPicPr>
          <p:cNvPr id="78" name="Google Shape;78;p14"/>
          <p:cNvPicPr preferRelativeResize="0"/>
          <p:nvPr/>
        </p:nvPicPr>
        <p:blipFill>
          <a:blip r:embed="rId9">
            <a:alphaModFix/>
          </a:blip>
          <a:stretch>
            <a:fillRect/>
          </a:stretch>
        </p:blipFill>
        <p:spPr>
          <a:xfrm>
            <a:off x="2691678" y="3828120"/>
            <a:ext cx="468099" cy="37838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Arquitetura TensorFlow</a:t>
            </a:r>
            <a:endParaRPr/>
          </a:p>
        </p:txBody>
      </p:sp>
      <p:sp>
        <p:nvSpPr>
          <p:cNvPr id="210" name="Google Shape;210;p3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O nome da biblioteca ajuda a entender a forma de se trabalhar com ela: tensores são arrays multidimensionais, que vão fluindo pelos nós de um grafo.</a:t>
            </a:r>
            <a:endParaRPr/>
          </a:p>
          <a:p>
            <a:pPr indent="0" lvl="0" marL="0" rtl="0" algn="just">
              <a:spcBef>
                <a:spcPts val="1600"/>
              </a:spcBef>
              <a:spcAft>
                <a:spcPts val="1600"/>
              </a:spcAft>
              <a:buNone/>
            </a:pPr>
            <a:r>
              <a:rPr lang="en"/>
              <a:t>O ciclo de trabalho no TensowFlow é esse, primeiro definimos o grafo e só depois realizamos as computações (‘rodar’ a operação de cada nó do grafo).</a:t>
            </a:r>
            <a:endParaRPr/>
          </a:p>
        </p:txBody>
      </p:sp>
      <p:pic>
        <p:nvPicPr>
          <p:cNvPr id="211" name="Google Shape;211;p32"/>
          <p:cNvPicPr preferRelativeResize="0"/>
          <p:nvPr/>
        </p:nvPicPr>
        <p:blipFill>
          <a:blip r:embed="rId3">
            <a:alphaModFix/>
          </a:blip>
          <a:stretch>
            <a:fillRect/>
          </a:stretch>
        </p:blipFill>
        <p:spPr>
          <a:xfrm>
            <a:off x="3429875" y="964663"/>
            <a:ext cx="5714124" cy="3214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217" name="Google Shape;217;p33"/>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Todas as computações no TensorFlow são representadas como um dataflow graph. Cálculo de duas matrizes.</a:t>
            </a:r>
            <a:endParaRPr/>
          </a:p>
        </p:txBody>
      </p:sp>
      <p:pic>
        <p:nvPicPr>
          <p:cNvPr id="218" name="Google Shape;218;p33"/>
          <p:cNvPicPr preferRelativeResize="0"/>
          <p:nvPr/>
        </p:nvPicPr>
        <p:blipFill>
          <a:blip r:embed="rId3">
            <a:alphaModFix/>
          </a:blip>
          <a:stretch>
            <a:fillRect/>
          </a:stretch>
        </p:blipFill>
        <p:spPr>
          <a:xfrm>
            <a:off x="5330000" y="1066800"/>
            <a:ext cx="2105025" cy="3009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224" name="Google Shape;224;p34"/>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Session encapsula o ambiente onde as operações do grafo são executadas e os tensors são avaliados.</a:t>
            </a:r>
            <a:endParaRPr/>
          </a:p>
        </p:txBody>
      </p:sp>
      <p:pic>
        <p:nvPicPr>
          <p:cNvPr id="225" name="Google Shape;225;p34"/>
          <p:cNvPicPr preferRelativeResize="0"/>
          <p:nvPr/>
        </p:nvPicPr>
        <p:blipFill>
          <a:blip r:embed="rId3">
            <a:alphaModFix/>
          </a:blip>
          <a:stretch>
            <a:fillRect/>
          </a:stretch>
        </p:blipFill>
        <p:spPr>
          <a:xfrm>
            <a:off x="3568775" y="1196850"/>
            <a:ext cx="5243101" cy="2749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5"/>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 modelo de predição</a:t>
            </a:r>
            <a:endParaRPr/>
          </a:p>
        </p:txBody>
      </p:sp>
      <p:sp>
        <p:nvSpPr>
          <p:cNvPr id="231" name="Google Shape;231;p35"/>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Algoritmo de aprendizagem de máquina + dados = modelo de predição</a:t>
            </a:r>
            <a:br>
              <a:rPr lang="en"/>
            </a:br>
            <a:br>
              <a:rPr lang="en"/>
            </a:br>
            <a:r>
              <a:rPr lang="en"/>
              <a:t>O processo para a criação do modelo é mais ou menos assim.</a:t>
            </a:r>
            <a:endParaRPr/>
          </a:p>
        </p:txBody>
      </p:sp>
      <p:pic>
        <p:nvPicPr>
          <p:cNvPr id="232" name="Google Shape;232;p35"/>
          <p:cNvPicPr preferRelativeResize="0"/>
          <p:nvPr/>
        </p:nvPicPr>
        <p:blipFill>
          <a:blip r:embed="rId3">
            <a:alphaModFix/>
          </a:blip>
          <a:stretch>
            <a:fillRect/>
          </a:stretch>
        </p:blipFill>
        <p:spPr>
          <a:xfrm>
            <a:off x="3986375" y="152400"/>
            <a:ext cx="3986943"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 modelo de predição</a:t>
            </a:r>
            <a:endParaRPr/>
          </a:p>
        </p:txBody>
      </p:sp>
      <p:sp>
        <p:nvSpPr>
          <p:cNvPr id="238" name="Google Shape;238;p36"/>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Note que o modelo é composto do algoritmo de aprendizagem de máquina “treinado” com os dados que você forneceu. Quando tivermos o modelo criado, usamos os dados na entrada para obter os resultados.</a:t>
            </a:r>
            <a:endParaRPr/>
          </a:p>
        </p:txBody>
      </p:sp>
      <p:pic>
        <p:nvPicPr>
          <p:cNvPr id="239" name="Google Shape;239;p36"/>
          <p:cNvPicPr preferRelativeResize="0"/>
          <p:nvPr/>
        </p:nvPicPr>
        <p:blipFill>
          <a:blip r:embed="rId3">
            <a:alphaModFix/>
          </a:blip>
          <a:stretch>
            <a:fillRect/>
          </a:stretch>
        </p:blipFill>
        <p:spPr>
          <a:xfrm>
            <a:off x="3602900" y="999325"/>
            <a:ext cx="5203525" cy="571125"/>
          </a:xfrm>
          <a:prstGeom prst="rect">
            <a:avLst/>
          </a:prstGeom>
          <a:noFill/>
          <a:ln>
            <a:noFill/>
          </a:ln>
        </p:spPr>
      </p:pic>
      <p:pic>
        <p:nvPicPr>
          <p:cNvPr id="240" name="Google Shape;240;p36"/>
          <p:cNvPicPr preferRelativeResize="0"/>
          <p:nvPr/>
        </p:nvPicPr>
        <p:blipFill>
          <a:blip r:embed="rId4">
            <a:alphaModFix/>
          </a:blip>
          <a:stretch>
            <a:fillRect/>
          </a:stretch>
        </p:blipFill>
        <p:spPr>
          <a:xfrm>
            <a:off x="4726950" y="2262025"/>
            <a:ext cx="3124200" cy="2619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xx%</a:t>
            </a:r>
            <a:endParaRPr/>
          </a:p>
        </p:txBody>
      </p:sp>
      <p:sp>
        <p:nvSpPr>
          <p:cNvPr id="246" name="Google Shape;246;p37"/>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Se fosse uma valor qual seria o melhor?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252" name="Google Shape;252;p38"/>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Documentação:</a:t>
            </a:r>
            <a:r>
              <a:rPr lang="en"/>
              <a:t> https://www.tensorflow.org/​</a:t>
            </a:r>
            <a:br>
              <a:rPr lang="en"/>
            </a:br>
            <a:br>
              <a:rPr lang="en"/>
            </a:br>
            <a:r>
              <a:rPr b="1" lang="en"/>
              <a:t>Git do TensorFlow:</a:t>
            </a:r>
            <a:r>
              <a:rPr lang="en"/>
              <a:t> https://github.com/tensorflow/tensorflow</a:t>
            </a:r>
            <a:endParaRPr/>
          </a:p>
          <a:p>
            <a:pPr indent="0" lvl="0" marL="0" rtl="0" algn="just">
              <a:spcBef>
                <a:spcPts val="1600"/>
              </a:spcBef>
              <a:spcAft>
                <a:spcPts val="1600"/>
              </a:spcAft>
              <a:buNone/>
            </a:pPr>
            <a:r>
              <a:rPr lang="en"/>
              <a:t>Go​</a:t>
            </a:r>
            <a:br>
              <a:rPr lang="en"/>
            </a:br>
            <a:r>
              <a:rPr lang="en"/>
              <a:t>Java​</a:t>
            </a:r>
            <a:br>
              <a:rPr lang="en"/>
            </a:br>
            <a:r>
              <a:rPr lang="en"/>
              <a:t>Python​</a:t>
            </a:r>
            <a:br>
              <a:rPr lang="en"/>
            </a:br>
            <a:r>
              <a:rPr lang="en"/>
              <a:t>C​</a:t>
            </a:r>
            <a:br>
              <a:rPr lang="en"/>
            </a:br>
            <a:r>
              <a:rPr lang="en"/>
              <a:t>C++</a:t>
            </a:r>
            <a:endParaRPr/>
          </a:p>
        </p:txBody>
      </p:sp>
      <p:pic>
        <p:nvPicPr>
          <p:cNvPr id="253" name="Google Shape;253;p38"/>
          <p:cNvPicPr preferRelativeResize="0"/>
          <p:nvPr/>
        </p:nvPicPr>
        <p:blipFill>
          <a:blip r:embed="rId3">
            <a:alphaModFix/>
          </a:blip>
          <a:stretch>
            <a:fillRect/>
          </a:stretch>
        </p:blipFill>
        <p:spPr>
          <a:xfrm>
            <a:off x="3404400" y="152400"/>
            <a:ext cx="5587200" cy="447877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Treinando o modelo</a:t>
            </a:r>
            <a:endParaRPr/>
          </a:p>
        </p:txBody>
      </p:sp>
      <p:sp>
        <p:nvSpPr>
          <p:cNvPr id="259" name="Google Shape;259;p39"/>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Na terminologia das redes neurais a gente chama de época (epoch) um forward pass (computar os valores das saídas) e um backward pass (atualizar os pesos) por todo o conjunto de treinamento.</a:t>
            </a:r>
            <a:endParaRPr/>
          </a:p>
        </p:txBody>
      </p:sp>
      <p:pic>
        <p:nvPicPr>
          <p:cNvPr id="260" name="Google Shape;260;p39"/>
          <p:cNvPicPr preferRelativeResize="0"/>
          <p:nvPr/>
        </p:nvPicPr>
        <p:blipFill>
          <a:blip r:embed="rId3">
            <a:alphaModFix/>
          </a:blip>
          <a:stretch>
            <a:fillRect/>
          </a:stretch>
        </p:blipFill>
        <p:spPr>
          <a:xfrm>
            <a:off x="3404400" y="152400"/>
            <a:ext cx="5257800" cy="349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266" name="Google Shape;266;p40"/>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pic>
        <p:nvPicPr>
          <p:cNvPr id="267" name="Google Shape;267;p40"/>
          <p:cNvPicPr preferRelativeResize="0"/>
          <p:nvPr/>
        </p:nvPicPr>
        <p:blipFill>
          <a:blip r:embed="rId3">
            <a:alphaModFix/>
          </a:blip>
          <a:stretch>
            <a:fillRect/>
          </a:stretch>
        </p:blipFill>
        <p:spPr>
          <a:xfrm>
            <a:off x="3487650" y="1114500"/>
            <a:ext cx="5367025" cy="2992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273" name="Google Shape;273;p41"/>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274" name="Google Shape;274;p41"/>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Redes Multilayer Perceptrons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O Perceptron, conforme estudamos nos capítulos anteriores, é um algoritmo simples destinado a realizar a classificação binária; isto é, prevê se a entrada pertence a uma determinada categoria de interesse ou não: fraude ou não fraude, gato ou não gato. Um Perceptron é um classificador linear; ou seja, é um algoritmo que classifica a entrada separando duas categorias com uma linha reta. A entrada geralmente é um vetor de recursos x multiplicado por pesos w e adicionado a um viés (ou bias) b. Aqui um exemplo do Perceptron: y = w * x + b.</a:t>
            </a:r>
            <a:endParaRPr/>
          </a:p>
        </p:txBody>
      </p:sp>
      <p:pic>
        <p:nvPicPr>
          <p:cNvPr id="275" name="Google Shape;275;p41"/>
          <p:cNvPicPr preferRelativeResize="0"/>
          <p:nvPr/>
        </p:nvPicPr>
        <p:blipFill>
          <a:blip r:embed="rId3">
            <a:alphaModFix/>
          </a:blip>
          <a:stretch>
            <a:fillRect/>
          </a:stretch>
        </p:blipFill>
        <p:spPr>
          <a:xfrm>
            <a:off x="4449700" y="2793950"/>
            <a:ext cx="3811351" cy="216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vamos ver?</a:t>
            </a:r>
            <a:endParaRPr/>
          </a:p>
        </p:txBody>
      </p:sp>
      <p:sp>
        <p:nvSpPr>
          <p:cNvPr id="84" name="Google Shape;84;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 que é Machine Learning</a:t>
            </a:r>
            <a:endParaRPr/>
          </a:p>
          <a:p>
            <a:pPr indent="-317500" lvl="0" marL="457200" rtl="0" algn="l">
              <a:spcBef>
                <a:spcPts val="0"/>
              </a:spcBef>
              <a:spcAft>
                <a:spcPts val="0"/>
              </a:spcAft>
              <a:buSzPts val="1400"/>
              <a:buChar char="●"/>
            </a:pPr>
            <a:r>
              <a:rPr lang="en"/>
              <a:t>O que é Deep Learning</a:t>
            </a:r>
            <a:endParaRPr/>
          </a:p>
          <a:p>
            <a:pPr indent="-317500" lvl="0" marL="457200" rtl="0" algn="l">
              <a:spcBef>
                <a:spcPts val="0"/>
              </a:spcBef>
              <a:spcAft>
                <a:spcPts val="0"/>
              </a:spcAft>
              <a:buSzPts val="1400"/>
              <a:buChar char="●"/>
            </a:pPr>
            <a:r>
              <a:rPr lang="en"/>
              <a:t>O que é TensorFlow</a:t>
            </a:r>
            <a:endParaRPr/>
          </a:p>
        </p:txBody>
      </p:sp>
      <p:sp>
        <p:nvSpPr>
          <p:cNvPr id="85" name="Google Shape;85;p1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Principais Algoritmos</a:t>
            </a:r>
            <a:endParaRPr/>
          </a:p>
          <a:p>
            <a:pPr indent="-317500" lvl="0" marL="457200" rtl="0" algn="l">
              <a:spcBef>
                <a:spcPts val="0"/>
              </a:spcBef>
              <a:spcAft>
                <a:spcPts val="0"/>
              </a:spcAft>
              <a:buSzPts val="1400"/>
              <a:buChar char="●"/>
            </a:pPr>
            <a:r>
              <a:rPr lang="en"/>
              <a:t>Instalação do Anaconda e TensorFlow</a:t>
            </a:r>
            <a:endParaRPr/>
          </a:p>
          <a:p>
            <a:pPr indent="-317500" lvl="0" marL="457200" rtl="0" algn="l">
              <a:spcBef>
                <a:spcPts val="0"/>
              </a:spcBef>
              <a:spcAft>
                <a:spcPts val="0"/>
              </a:spcAft>
              <a:buSzPts val="1400"/>
              <a:buChar char="●"/>
            </a:pPr>
            <a:r>
              <a:rPr lang="en"/>
              <a:t>Problemas para resolver</a:t>
            </a:r>
            <a:endParaRPr/>
          </a:p>
        </p:txBody>
      </p:sp>
      <p:pic>
        <p:nvPicPr>
          <p:cNvPr id="86" name="Google Shape;86;p15"/>
          <p:cNvPicPr preferRelativeResize="0"/>
          <p:nvPr/>
        </p:nvPicPr>
        <p:blipFill>
          <a:blip r:embed="rId3">
            <a:alphaModFix/>
          </a:blip>
          <a:stretch>
            <a:fillRect/>
          </a:stretch>
        </p:blipFill>
        <p:spPr>
          <a:xfrm>
            <a:off x="5725475" y="3908850"/>
            <a:ext cx="3217450" cy="1088250"/>
          </a:xfrm>
          <a:prstGeom prst="rect">
            <a:avLst/>
          </a:prstGeom>
          <a:noFill/>
          <a:ln>
            <a:noFill/>
          </a:ln>
        </p:spPr>
      </p:pic>
      <p:pic>
        <p:nvPicPr>
          <p:cNvPr id="87" name="Google Shape;87;p15"/>
          <p:cNvPicPr preferRelativeResize="0"/>
          <p:nvPr/>
        </p:nvPicPr>
        <p:blipFill>
          <a:blip r:embed="rId4">
            <a:alphaModFix/>
          </a:blip>
          <a:stretch>
            <a:fillRect/>
          </a:stretch>
        </p:blipFill>
        <p:spPr>
          <a:xfrm>
            <a:off x="308099" y="4094409"/>
            <a:ext cx="3752299" cy="717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281" name="Google Shape;281;p42"/>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282" name="Google Shape;282;p42"/>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Redes Neurais Convolucionais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Em 1998, Yann LeCun e seus colaboradores desenvolveram um reconhecedor, realmente bom, para dígitos manuscritos chamado LeNet. Ele usou o backpropagation em uma rede feed forward com muitas camadas ocultas, muitos mapas de unidades replicadas em cada camada, agrupando as saídas de unidades próximas, formando uma rede ampla que pode lidar com vários caracteres ao mesmo tempo, mesmo se eles se sobrepõem e uma inteligente maneira de treinar um sistema completo, não apenas um reconhecedor.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Redes Neurais Convolucionais (ConvNets ou CNNs) são redes neurais artificiais profundas que podem ser usadas para classificar imagens, agrupá-las por similaridade (busca de fotos) e realizar reconhecimento de objetos dentro de cenas. São algoritmos que podem identificar rostos, indivíduos, sinais de rua, cenouras, ornitorrincos e muitos outros aspectos dos dados visuais.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3"/>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288" name="Google Shape;288;p43"/>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289" name="Google Shape;289;p43"/>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Redes Neurais Recorrentes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As redes recorrentes são um poderoso conjunto de algoritmos de redes neurais artificiais especialmente úteis para o processamento de dados sequenciais, como som, dados de séries temporais ou linguagem natural.</a:t>
            </a:r>
            <a:endParaRPr/>
          </a:p>
          <a:p>
            <a:pPr indent="0" lvl="0" marL="0" rtl="0" algn="l">
              <a:spcBef>
                <a:spcPts val="0"/>
              </a:spcBef>
              <a:spcAft>
                <a:spcPts val="0"/>
              </a:spcAft>
              <a:buNone/>
            </a:pPr>
            <a:r>
              <a:rPr lang="en"/>
              <a:t>As redes recorrentes diferem das redes feed forward porque incluem um loop de feedback, pelo qual a saída do passo n-1 é alimentada de volta à rede para afetar o resultado do passo n, e assim por diante para cada etapa subsequente.</a:t>
            </a:r>
            <a:endParaRPr/>
          </a:p>
        </p:txBody>
      </p:sp>
      <p:pic>
        <p:nvPicPr>
          <p:cNvPr id="290" name="Google Shape;290;p43"/>
          <p:cNvPicPr preferRelativeResize="0"/>
          <p:nvPr/>
        </p:nvPicPr>
        <p:blipFill>
          <a:blip r:embed="rId3">
            <a:alphaModFix/>
          </a:blip>
          <a:stretch>
            <a:fillRect/>
          </a:stretch>
        </p:blipFill>
        <p:spPr>
          <a:xfrm>
            <a:off x="4517175" y="2571740"/>
            <a:ext cx="2808000" cy="223236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296" name="Google Shape;296;p44"/>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297" name="Google Shape;297;p44"/>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Long Short-Term Memory (LSTM)</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Em meados dos anos 90, a proposta dos pesquisadores alemães Sepp Hochreiter e Juergen Schmidhuber apresentou uma variação da rede recorrente com as chamadas unidades de Long Short-Term Memory, como uma solução para o problema do vanishing gradient, problema comum em redes neurais recorrentes.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Os LSTMs contêm informações fora do fluxo normal da rede recorrente em uma célula fechada. As informações podem ser armazenadas, escritas ou lidas a partir de uma célula, como dados na memória de um computador.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303" name="Google Shape;303;p45"/>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304" name="Google Shape;304;p45"/>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Redes de Hopfield</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Redes recorrentes de unidades não lineares geralmente são muito difíceis de analisar. Elas podem se comportar de muitas maneiras diferentes: se estabelecer em um estado estável, oscilar ou seguir trajetórias caóticas que não podem ser preditas no futuro. Uma Rede Hopfield é composta por unidades de limite binário com conexões recorrentes entre elas.</a:t>
            </a:r>
            <a:endParaRPr/>
          </a:p>
        </p:txBody>
      </p:sp>
      <p:pic>
        <p:nvPicPr>
          <p:cNvPr id="305" name="Google Shape;305;p45"/>
          <p:cNvPicPr preferRelativeResize="0"/>
          <p:nvPr/>
        </p:nvPicPr>
        <p:blipFill>
          <a:blip r:embed="rId3">
            <a:alphaModFix/>
          </a:blip>
          <a:stretch>
            <a:fillRect/>
          </a:stretch>
        </p:blipFill>
        <p:spPr>
          <a:xfrm>
            <a:off x="4532500" y="2505167"/>
            <a:ext cx="3251999" cy="228890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311" name="Google Shape;311;p46"/>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312" name="Google Shape;312;p46"/>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Deep Belief Network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Uma Deep Belief Network pode ser definida como uma pilha de Máquinas de Boltzmann Restritas (RBM – Restricted Boltzmann Machines), em que cada camada RBM se comunica com as camadas anterior e posterior. Os nós de qualquer camada única não se comunicam lateralmente.</a:t>
            </a:r>
            <a:br>
              <a:rPr lang="en"/>
            </a:br>
            <a:r>
              <a:rPr lang="en"/>
              <a:t>Esta pilha de RBMs pode terminar com uma camada Softmax para criar um classificador, ou simplesmente pode ajudar a agrupar dados não gravados em um cenário de aprendizado sem supervisão.</a:t>
            </a:r>
            <a:endParaRPr/>
          </a:p>
        </p:txBody>
      </p:sp>
      <p:pic>
        <p:nvPicPr>
          <p:cNvPr id="313" name="Google Shape;313;p46"/>
          <p:cNvPicPr preferRelativeResize="0"/>
          <p:nvPr/>
        </p:nvPicPr>
        <p:blipFill>
          <a:blip r:embed="rId3">
            <a:alphaModFix/>
          </a:blip>
          <a:stretch>
            <a:fillRect/>
          </a:stretch>
        </p:blipFill>
        <p:spPr>
          <a:xfrm>
            <a:off x="4216375" y="2776675"/>
            <a:ext cx="4120750" cy="212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319" name="Google Shape;319;p47"/>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320" name="Google Shape;320;p47"/>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Deep Auto-Encoders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Um Deep Auto-Encoder é composto por duas redes simétricas Deep Belief que tipicamente têm quatro ou cinco camadas rasas que representam a metade da codificação (encoder) da rede e o segundo conjunto de quatro ou cinco camadas que compõem a metade da decodificação (decoder).</a:t>
            </a:r>
            <a:endParaRPr/>
          </a:p>
        </p:txBody>
      </p:sp>
      <p:pic>
        <p:nvPicPr>
          <p:cNvPr id="321" name="Google Shape;321;p47"/>
          <p:cNvPicPr preferRelativeResize="0"/>
          <p:nvPr/>
        </p:nvPicPr>
        <p:blipFill>
          <a:blip r:embed="rId3">
            <a:alphaModFix/>
          </a:blip>
          <a:stretch>
            <a:fillRect/>
          </a:stretch>
        </p:blipFill>
        <p:spPr>
          <a:xfrm>
            <a:off x="4221913" y="2186037"/>
            <a:ext cx="4109675" cy="277783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Algoritmos</a:t>
            </a:r>
            <a:endParaRPr/>
          </a:p>
        </p:txBody>
      </p:sp>
      <p:sp>
        <p:nvSpPr>
          <p:cNvPr id="327" name="Google Shape;327;p48"/>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Redes Multilayer Perceptrons</a:t>
            </a:r>
            <a:endParaRPr/>
          </a:p>
          <a:p>
            <a:pPr indent="0" lvl="0" marL="0" rtl="0" algn="just">
              <a:spcBef>
                <a:spcPts val="1600"/>
              </a:spcBef>
              <a:spcAft>
                <a:spcPts val="0"/>
              </a:spcAft>
              <a:buNone/>
            </a:pPr>
            <a:r>
              <a:rPr lang="en"/>
              <a:t>Redes Neurais Convolucionais</a:t>
            </a:r>
            <a:endParaRPr/>
          </a:p>
          <a:p>
            <a:pPr indent="0" lvl="0" marL="0" rtl="0" algn="just">
              <a:spcBef>
                <a:spcPts val="1600"/>
              </a:spcBef>
              <a:spcAft>
                <a:spcPts val="0"/>
              </a:spcAft>
              <a:buNone/>
            </a:pPr>
            <a:r>
              <a:rPr lang="en"/>
              <a:t>Redes Neurais Recorrentes</a:t>
            </a:r>
            <a:endParaRPr/>
          </a:p>
          <a:p>
            <a:pPr indent="0" lvl="0" marL="0" rtl="0" algn="just">
              <a:spcBef>
                <a:spcPts val="1600"/>
              </a:spcBef>
              <a:spcAft>
                <a:spcPts val="0"/>
              </a:spcAft>
              <a:buNone/>
            </a:pPr>
            <a:r>
              <a:rPr lang="en"/>
              <a:t>Long Short-Term Memory (LSTM)</a:t>
            </a:r>
            <a:endParaRPr/>
          </a:p>
          <a:p>
            <a:pPr indent="0" lvl="0" marL="0" rtl="0" algn="just">
              <a:spcBef>
                <a:spcPts val="1600"/>
              </a:spcBef>
              <a:spcAft>
                <a:spcPts val="0"/>
              </a:spcAft>
              <a:buNone/>
            </a:pPr>
            <a:r>
              <a:rPr lang="en"/>
              <a:t>Redes de Hopfield</a:t>
            </a:r>
            <a:endParaRPr/>
          </a:p>
          <a:p>
            <a:pPr indent="0" lvl="0" marL="0" rtl="0" algn="just">
              <a:spcBef>
                <a:spcPts val="1600"/>
              </a:spcBef>
              <a:spcAft>
                <a:spcPts val="0"/>
              </a:spcAft>
              <a:buNone/>
            </a:pPr>
            <a:r>
              <a:rPr lang="en"/>
              <a:t>Deep Belief Network</a:t>
            </a:r>
            <a:endParaRPr/>
          </a:p>
          <a:p>
            <a:pPr indent="0" lvl="0" marL="0" rtl="0" algn="just">
              <a:spcBef>
                <a:spcPts val="1600"/>
              </a:spcBef>
              <a:spcAft>
                <a:spcPts val="0"/>
              </a:spcAft>
              <a:buNone/>
            </a:pPr>
            <a:r>
              <a:rPr lang="en"/>
              <a:t>Deep Auto-Encoders</a:t>
            </a:r>
            <a:endParaRPr/>
          </a:p>
          <a:p>
            <a:pPr indent="0" lvl="0" marL="0" rtl="0" algn="just">
              <a:spcBef>
                <a:spcPts val="1600"/>
              </a:spcBef>
              <a:spcAft>
                <a:spcPts val="1600"/>
              </a:spcAft>
              <a:buNone/>
            </a:pPr>
            <a:r>
              <a:rPr lang="en"/>
              <a:t>Deep Neural Network Capsules</a:t>
            </a:r>
            <a:endParaRPr/>
          </a:p>
        </p:txBody>
      </p:sp>
      <p:sp>
        <p:nvSpPr>
          <p:cNvPr id="328" name="Google Shape;328;p48"/>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Deep Neural Network Capsules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No final de 2017, Geoffrey Hinton e sua equipe publicaram dois artigos que introduziram um novo tipo de rede neural chamada Capsules. Além disso, a equipe publicou um algoritmo, denominado roteamento dinâmico entre cápsulas, que permite treinar essa rede.</a:t>
            </a:r>
            <a:endParaRPr/>
          </a:p>
        </p:txBody>
      </p:sp>
      <p:pic>
        <p:nvPicPr>
          <p:cNvPr id="329" name="Google Shape;329;p48"/>
          <p:cNvPicPr preferRelativeResize="0"/>
          <p:nvPr/>
        </p:nvPicPr>
        <p:blipFill>
          <a:blip r:embed="rId3">
            <a:alphaModFix/>
          </a:blip>
          <a:stretch>
            <a:fillRect/>
          </a:stretch>
        </p:blipFill>
        <p:spPr>
          <a:xfrm>
            <a:off x="3512450" y="2337071"/>
            <a:ext cx="5374800" cy="1628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Adversarial Network</a:t>
            </a:r>
            <a:endParaRPr/>
          </a:p>
        </p:txBody>
      </p:sp>
      <p:sp>
        <p:nvSpPr>
          <p:cNvPr id="335" name="Google Shape;335;p49"/>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GAN</a:t>
            </a:r>
            <a:endParaRPr/>
          </a:p>
        </p:txBody>
      </p:sp>
      <p:sp>
        <p:nvSpPr>
          <p:cNvPr id="336" name="Google Shape;336;p49"/>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As Generative Adversarial Networks (GANs) são arquiteturas de redes neurais profundas compostas por duas redes, colocando uma contra a outra (daí o nome, “adversária”).</a:t>
            </a:r>
            <a:br>
              <a:rPr lang="en"/>
            </a:br>
            <a:br>
              <a:rPr lang="en"/>
            </a:br>
            <a:r>
              <a:rPr lang="en"/>
              <a:t>Os GANs foram introduzidos em um artigo de Ian Goodfellow e outros pesquisadores da Universidade de Montreal no Canadá, incluindo Yoshua Bengio, em 2014. Referindo-se aos GANs, o diretor de pesquisa de IA do Facebook, Yann LeCun, chamou de treinamento adversário “a ideia mais interessante nos últimos 10 anos em Machine Learning”.</a:t>
            </a:r>
            <a:br>
              <a:rPr lang="en"/>
            </a:br>
            <a:br>
              <a:rPr lang="en"/>
            </a:br>
            <a:r>
              <a:rPr lang="en"/>
              <a:t>O potencial de GANs é enorme, porque eles podem aprender a imitar qualquer distribuição de dados. Ou seja, os GANs podem ser ensinados a criar mundos estranhamente semelhantes aos nossos em qualquer domínio: imagens, música, fala, prosa. Eles são artistas robôs em um sentido, e sua produção é impressionante – até mesmo pungente.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Generative Adversarial Network</a:t>
            </a:r>
            <a:endParaRPr/>
          </a:p>
        </p:txBody>
      </p:sp>
      <p:sp>
        <p:nvSpPr>
          <p:cNvPr id="342" name="Google Shape;342;p50"/>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GAN</a:t>
            </a:r>
            <a:endParaRPr/>
          </a:p>
        </p:txBody>
      </p:sp>
      <p:sp>
        <p:nvSpPr>
          <p:cNvPr id="343" name="Google Shape;343;p50"/>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Fake and Real</a:t>
            </a:r>
            <a:endParaRPr b="1"/>
          </a:p>
        </p:txBody>
      </p:sp>
      <p:pic>
        <p:nvPicPr>
          <p:cNvPr id="344" name="Google Shape;344;p50"/>
          <p:cNvPicPr preferRelativeResize="0"/>
          <p:nvPr/>
        </p:nvPicPr>
        <p:blipFill>
          <a:blip r:embed="rId3">
            <a:alphaModFix/>
          </a:blip>
          <a:stretch>
            <a:fillRect/>
          </a:stretch>
        </p:blipFill>
        <p:spPr>
          <a:xfrm>
            <a:off x="3476300" y="1311204"/>
            <a:ext cx="5600901" cy="2444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1"/>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
            </a:r>
            <a:r>
              <a:rPr lang="en"/>
              <a:t>ackpropagation</a:t>
            </a:r>
            <a:endParaRPr/>
          </a:p>
        </p:txBody>
      </p:sp>
      <p:sp>
        <p:nvSpPr>
          <p:cNvPr id="350" name="Google Shape;350;p51"/>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Segue um resumão</a:t>
            </a:r>
            <a:endParaRPr/>
          </a:p>
        </p:txBody>
      </p:sp>
      <p:sp>
        <p:nvSpPr>
          <p:cNvPr id="351" name="Google Shape;351;p51"/>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 backpropagation é considerado o método padrão em redes neurais artificiais para calcular a contribuição de erro de cada neurônio após processar um lote de dados (teremos um capítulo inteiro sobre isso). No entanto, existem alguns problemas importantes no backpropagation. Em primeiro lugar, requer dados de treinamento rotulados; enquanto quase todos os dados estão sem rótulos. Em segundo lugar, o tempo de aprendizagem não escala bem, o que significa que é muito lento em redes com múltiplas camadas ocultas. Em terceiro lugar, pode ficar preso em um “local optima”. Portanto, para redes profundas, o backpropagation está longe de ser ótimo.</a:t>
            </a:r>
            <a:br>
              <a:rPr lang="en"/>
            </a:br>
            <a:br>
              <a:rPr lang="en"/>
            </a:br>
            <a:r>
              <a:rPr lang="en"/>
              <a:t>Para superar as limitações do backpropagation, os pesquisadores consideraram o uso de abordagens de aprendizado sem supervisão. Isso ajuda a manter a eficiência e a simplicidade de usar um método de gradiente para ajustar os pesos, mas também usá-lo para modelar a estrutura da entrada sensorial. Em particular, eles ajustam os pesos para maximizar a probabilidade de um modelo gerador ter gerado a entrada sensorial.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Só um trecho</a:t>
            </a:r>
            <a:endParaRPr/>
          </a:p>
        </p:txBody>
      </p:sp>
      <p:sp>
        <p:nvSpPr>
          <p:cNvPr id="93" name="Google Shape;93;p1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Todo mundo diz que para aprender Machine Learning você precisa saber bem como os algoritmos funcionam internamente.</a:t>
            </a:r>
            <a:endParaRPr/>
          </a:p>
        </p:txBody>
      </p:sp>
      <p:sp>
        <p:nvSpPr>
          <p:cNvPr id="94" name="Google Shape;94;p1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 uma visão geral da utilização dos algoritmos, fica mais fácil?</a:t>
            </a:r>
            <a:endParaRPr/>
          </a:p>
        </p:txBody>
      </p:sp>
      <p:pic>
        <p:nvPicPr>
          <p:cNvPr id="95" name="Google Shape;95;p16"/>
          <p:cNvPicPr preferRelativeResize="0"/>
          <p:nvPr/>
        </p:nvPicPr>
        <p:blipFill>
          <a:blip r:embed="rId3">
            <a:alphaModFix/>
          </a:blip>
          <a:stretch>
            <a:fillRect/>
          </a:stretch>
        </p:blipFill>
        <p:spPr>
          <a:xfrm>
            <a:off x="5717275" y="2654200"/>
            <a:ext cx="2413050" cy="2413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2"/>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Instalação</a:t>
            </a:r>
            <a:endParaRPr/>
          </a:p>
        </p:txBody>
      </p:sp>
      <p:sp>
        <p:nvSpPr>
          <p:cNvPr id="357" name="Google Shape;357;p52"/>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Python e Jupyter Notebook</a:t>
            </a:r>
            <a:endParaRPr/>
          </a:p>
        </p:txBody>
      </p:sp>
      <p:sp>
        <p:nvSpPr>
          <p:cNvPr id="358" name="Google Shape;358;p52"/>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Primeiro deve ter o Jupyter Notebook instalado, caso não o tenha seguir os passos:</a:t>
            </a:r>
            <a:br>
              <a:rPr lang="en"/>
            </a:br>
            <a:br>
              <a:rPr lang="en"/>
            </a:br>
            <a:br>
              <a:rPr lang="en"/>
            </a:br>
            <a:r>
              <a:rPr lang="en"/>
              <a:t>Python3</a:t>
            </a:r>
            <a:br>
              <a:rPr lang="en"/>
            </a:br>
            <a:r>
              <a:rPr lang="en"/>
              <a:t>	python3 -m pip install --upgrade pip</a:t>
            </a:r>
            <a:br>
              <a:rPr lang="en"/>
            </a:br>
            <a:r>
              <a:rPr lang="en"/>
              <a:t>	python3 -m pip install jupyter</a:t>
            </a:r>
            <a:br>
              <a:rPr lang="en"/>
            </a:br>
            <a:br>
              <a:rPr lang="en"/>
            </a:br>
            <a:r>
              <a:rPr lang="en"/>
              <a:t>Python2</a:t>
            </a:r>
            <a:br>
              <a:rPr lang="en"/>
            </a:br>
            <a:r>
              <a:rPr lang="en"/>
              <a:t>	python -m pip install --upgrade pip</a:t>
            </a:r>
            <a:br>
              <a:rPr lang="en"/>
            </a:br>
            <a:r>
              <a:rPr lang="en"/>
              <a:t>	python -m pip install jupyter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3"/>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Instalação</a:t>
            </a:r>
            <a:endParaRPr/>
          </a:p>
        </p:txBody>
      </p:sp>
      <p:sp>
        <p:nvSpPr>
          <p:cNvPr id="364" name="Google Shape;364;p53"/>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Anaconda e TensorFlow</a:t>
            </a:r>
            <a:endParaRPr/>
          </a:p>
        </p:txBody>
      </p:sp>
      <p:sp>
        <p:nvSpPr>
          <p:cNvPr id="365" name="Google Shape;365;p53"/>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Anaconda</a:t>
            </a:r>
            <a:endParaRPr/>
          </a:p>
          <a:p>
            <a:pPr indent="-317500" lvl="0" marL="457200" rtl="0" algn="l">
              <a:spcBef>
                <a:spcPts val="0"/>
              </a:spcBef>
              <a:spcAft>
                <a:spcPts val="0"/>
              </a:spcAft>
              <a:buSzPts val="1400"/>
              <a:buChar char="●"/>
            </a:pPr>
            <a:r>
              <a:rPr lang="en"/>
              <a:t>Para realizar o download do Anaconda, inicialmente você deve acessar o site oficial da iniciativa. https://www.anaconda.com/download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TensorFlow</a:t>
            </a:r>
            <a:endParaRPr/>
          </a:p>
          <a:p>
            <a:pPr indent="-317500" lvl="0" marL="457200" rtl="0" algn="l">
              <a:spcBef>
                <a:spcPts val="0"/>
              </a:spcBef>
              <a:spcAft>
                <a:spcPts val="0"/>
              </a:spcAft>
              <a:buSzPts val="1400"/>
              <a:buChar char="●"/>
            </a:pPr>
            <a:r>
              <a:rPr lang="en"/>
              <a:t>pip install tensorflow</a:t>
            </a:r>
            <a:endParaRPr/>
          </a:p>
          <a:p>
            <a:pPr indent="-317500" lvl="0" marL="457200" rtl="0" algn="l">
              <a:spcBef>
                <a:spcPts val="0"/>
              </a:spcBef>
              <a:spcAft>
                <a:spcPts val="0"/>
              </a:spcAft>
              <a:buSzPts val="1400"/>
              <a:buChar char="●"/>
            </a:pPr>
            <a:r>
              <a:rPr lang="en"/>
              <a:t>pip3 install tensorflow</a:t>
            </a:r>
            <a:endParaRPr/>
          </a:p>
        </p:txBody>
      </p:sp>
      <p:pic>
        <p:nvPicPr>
          <p:cNvPr id="366" name="Google Shape;366;p53"/>
          <p:cNvPicPr preferRelativeResize="0"/>
          <p:nvPr/>
        </p:nvPicPr>
        <p:blipFill>
          <a:blip r:embed="rId3">
            <a:alphaModFix/>
          </a:blip>
          <a:stretch>
            <a:fillRect/>
          </a:stretch>
        </p:blipFill>
        <p:spPr>
          <a:xfrm>
            <a:off x="6013575" y="1634625"/>
            <a:ext cx="3130425" cy="3399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0" y="357800"/>
            <a:ext cx="3252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Exercício</a:t>
            </a:r>
            <a:endParaRPr/>
          </a:p>
        </p:txBody>
      </p:sp>
      <p:sp>
        <p:nvSpPr>
          <p:cNvPr id="372" name="Google Shape;372;p54"/>
          <p:cNvSpPr txBox="1"/>
          <p:nvPr>
            <p:ph idx="1" type="body"/>
          </p:nvPr>
        </p:nvSpPr>
        <p:spPr>
          <a:xfrm>
            <a:off x="226075" y="1465800"/>
            <a:ext cx="2808000" cy="3498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Bora galera fazer um mini exercício</a:t>
            </a:r>
            <a:endParaRPr/>
          </a:p>
        </p:txBody>
      </p:sp>
      <p:sp>
        <p:nvSpPr>
          <p:cNvPr id="373" name="Google Shape;373;p54"/>
          <p:cNvSpPr txBox="1"/>
          <p:nvPr/>
        </p:nvSpPr>
        <p:spPr>
          <a:xfrm>
            <a:off x="3589350" y="268275"/>
            <a:ext cx="5374800" cy="46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Execute o git clone em uma pasta de sua preferência e entre no Terminal ou CMD e vá até o local da pasta que foi extraída e digite o comando abaixo:</a:t>
            </a:r>
            <a:br>
              <a:rPr lang="en"/>
            </a:br>
            <a:endParaRPr/>
          </a:p>
          <a:p>
            <a:pPr indent="-317500" lvl="0" marL="457200" rtl="0" algn="l">
              <a:spcBef>
                <a:spcPts val="0"/>
              </a:spcBef>
              <a:spcAft>
                <a:spcPts val="0"/>
              </a:spcAft>
              <a:buSzPts val="1400"/>
              <a:buChar char="●"/>
            </a:pPr>
            <a:r>
              <a:rPr lang="en"/>
              <a:t>jupyter notebook</a:t>
            </a:r>
            <a:endParaRPr/>
          </a:p>
        </p:txBody>
      </p:sp>
      <p:pic>
        <p:nvPicPr>
          <p:cNvPr id="374" name="Google Shape;374;p54"/>
          <p:cNvPicPr preferRelativeResize="0"/>
          <p:nvPr/>
        </p:nvPicPr>
        <p:blipFill>
          <a:blip r:embed="rId3">
            <a:alphaModFix/>
          </a:blip>
          <a:stretch>
            <a:fillRect/>
          </a:stretch>
        </p:blipFill>
        <p:spPr>
          <a:xfrm>
            <a:off x="4356675" y="1785425"/>
            <a:ext cx="4064149" cy="27094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Obrigado!</a:t>
            </a:r>
            <a:endParaRPr/>
          </a:p>
        </p:txBody>
      </p:sp>
      <p:sp>
        <p:nvSpPr>
          <p:cNvPr id="380" name="Google Shape;380;p55"/>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Foi legal né, alguém tem mais perguntas?</a:t>
            </a:r>
            <a:endParaRPr/>
          </a:p>
        </p:txBody>
      </p:sp>
      <p:pic>
        <p:nvPicPr>
          <p:cNvPr id="381" name="Google Shape;381;p55"/>
          <p:cNvPicPr preferRelativeResize="0"/>
          <p:nvPr/>
        </p:nvPicPr>
        <p:blipFill>
          <a:blip r:embed="rId3">
            <a:alphaModFix/>
          </a:blip>
          <a:stretch>
            <a:fillRect/>
          </a:stretch>
        </p:blipFill>
        <p:spPr>
          <a:xfrm>
            <a:off x="4996000" y="592049"/>
            <a:ext cx="3995599" cy="3296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0" y="357800"/>
            <a:ext cx="32748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GDG DF agradece!</a:t>
            </a:r>
            <a:endParaRPr sz="3000"/>
          </a:p>
        </p:txBody>
      </p:sp>
      <p:pic>
        <p:nvPicPr>
          <p:cNvPr id="387" name="Google Shape;387;p56"/>
          <p:cNvPicPr preferRelativeResize="0"/>
          <p:nvPr/>
        </p:nvPicPr>
        <p:blipFill>
          <a:blip r:embed="rId3">
            <a:alphaModFix/>
          </a:blip>
          <a:stretch>
            <a:fillRect/>
          </a:stretch>
        </p:blipFill>
        <p:spPr>
          <a:xfrm>
            <a:off x="3325475" y="695800"/>
            <a:ext cx="6119726" cy="3957425"/>
          </a:xfrm>
          <a:prstGeom prst="rect">
            <a:avLst/>
          </a:prstGeom>
          <a:noFill/>
          <a:ln>
            <a:noFill/>
          </a:ln>
        </p:spPr>
      </p:pic>
      <p:pic>
        <p:nvPicPr>
          <p:cNvPr id="388" name="Google Shape;388;p56"/>
          <p:cNvPicPr preferRelativeResize="0"/>
          <p:nvPr/>
        </p:nvPicPr>
        <p:blipFill>
          <a:blip r:embed="rId4">
            <a:alphaModFix/>
          </a:blip>
          <a:stretch>
            <a:fillRect/>
          </a:stretch>
        </p:blipFill>
        <p:spPr>
          <a:xfrm>
            <a:off x="272225" y="1694675"/>
            <a:ext cx="2619375" cy="2400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Machine Learning?</a:t>
            </a:r>
            <a:endParaRPr/>
          </a:p>
        </p:txBody>
      </p:sp>
      <p:sp>
        <p:nvSpPr>
          <p:cNvPr id="101" name="Google Shape;101;p1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Desde 1946 já se falava sobre como a máquina aprender de forma autônoma e facilitar o trabalho ou tarefas difíceis.​</a:t>
            </a:r>
            <a:br>
              <a:rPr lang="en"/>
            </a:br>
            <a:endParaRPr/>
          </a:p>
        </p:txBody>
      </p:sp>
      <p:sp>
        <p:nvSpPr>
          <p:cNvPr id="102" name="Google Shape;102;p1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Porque não estamos ainda em um mundo cheio de robôs?​</a:t>
            </a:r>
            <a:endParaRPr/>
          </a:p>
          <a:p>
            <a:pPr indent="-317500" lvl="0" marL="457200" rtl="0" algn="l">
              <a:spcBef>
                <a:spcPts val="0"/>
              </a:spcBef>
              <a:spcAft>
                <a:spcPts val="0"/>
              </a:spcAft>
              <a:buSzPts val="1400"/>
              <a:buChar char="●"/>
            </a:pPr>
            <a:r>
              <a:rPr lang="en"/>
              <a:t>Alan Turing é o pai do IA?​</a:t>
            </a:r>
            <a:endParaRPr/>
          </a:p>
          <a:p>
            <a:pPr indent="-317500" lvl="0" marL="457200" rtl="0" algn="l">
              <a:spcBef>
                <a:spcPts val="0"/>
              </a:spcBef>
              <a:spcAft>
                <a:spcPts val="0"/>
              </a:spcAft>
              <a:buSzPts val="1400"/>
              <a:buChar char="●"/>
            </a:pPr>
            <a:r>
              <a:rPr lang="en"/>
              <a:t>Machine Learning eu faço com alguns algoritmos que executo no meu trabalho?​</a:t>
            </a:r>
            <a:endParaRPr/>
          </a:p>
        </p:txBody>
      </p:sp>
      <p:pic>
        <p:nvPicPr>
          <p:cNvPr id="103" name="Google Shape;103;p17"/>
          <p:cNvPicPr preferRelativeResize="0"/>
          <p:nvPr/>
        </p:nvPicPr>
        <p:blipFill>
          <a:blip r:embed="rId3">
            <a:alphaModFix/>
          </a:blip>
          <a:stretch>
            <a:fillRect/>
          </a:stretch>
        </p:blipFill>
        <p:spPr>
          <a:xfrm>
            <a:off x="937169" y="3007426"/>
            <a:ext cx="2825750" cy="176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Machine Learning?</a:t>
            </a:r>
            <a:endParaRPr/>
          </a:p>
        </p:txBody>
      </p:sp>
      <p:sp>
        <p:nvSpPr>
          <p:cNvPr id="109" name="Google Shape;109;p1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Em 1946, foi desenvolvido o primeiro sistema informático, o Electronic Numerical Integrator and Computer (ENIAC, computador integrador numérico eletrônico).​</a:t>
            </a:r>
            <a:br>
              <a:rPr lang="en"/>
            </a:br>
            <a:r>
              <a:rPr lang="en"/>
              <a:t>Em 1950, Alan Turing resolveu fazer testes para mensurar a capacidade das máquinas de aprender por meio da comunicação humana.​</a:t>
            </a:r>
            <a:br>
              <a:rPr lang="en"/>
            </a:br>
            <a:r>
              <a:rPr lang="en"/>
              <a:t>O precursor da IA foi Arthur Samuel, que escreveu o primeiro programa de jogo. No final dos anos 50, período em que estava na IBM, ele criou um sistema que conseguiu superá-lo no jogo damas.​</a:t>
            </a:r>
            <a:endParaRPr/>
          </a:p>
        </p:txBody>
      </p:sp>
      <p:sp>
        <p:nvSpPr>
          <p:cNvPr id="110" name="Google Shape;110;p1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Outro marco da IA foi a criação do sistema ELIZA desenvolvido por Joseph Weizenbaum, professor do laboratório de Inteligência Artificial do Instituto de Tecnologia de Massachusetts (Massachusetts Institute of Technology – MIT), em meados dos anos 60. O software simulava diálogos com uma psicóloga: ELIZA construía novas perguntas com base no que era dito pelo próprio paciente. Muitos acreditavam que ela era uma psicoterapeuta de verdade.​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Deep Learning?</a:t>
            </a:r>
            <a:endParaRPr/>
          </a:p>
        </p:txBody>
      </p:sp>
      <p:sp>
        <p:nvSpPr>
          <p:cNvPr id="116" name="Google Shape;116;p19"/>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Afinal o que é Deep Learning, sendo que tenho Machine Learning?​</a:t>
            </a:r>
            <a:endParaRPr/>
          </a:p>
          <a:p>
            <a:pPr indent="-317500" lvl="0" marL="457200" rtl="0" algn="just">
              <a:spcBef>
                <a:spcPts val="1600"/>
              </a:spcBef>
              <a:spcAft>
                <a:spcPts val="0"/>
              </a:spcAft>
              <a:buSzPts val="1400"/>
              <a:buChar char="●"/>
            </a:pPr>
            <a:r>
              <a:rPr lang="en"/>
              <a:t>Ótima pergunta, mas tem grandes diferenças, segue:​</a:t>
            </a:r>
            <a:br>
              <a:rPr lang="en"/>
            </a:br>
            <a:r>
              <a:rPr lang="en"/>
              <a:t>	Machine Learning é a máquina aprendendo algo a ser executado;​</a:t>
            </a:r>
            <a:br>
              <a:rPr lang="en"/>
            </a:br>
            <a:r>
              <a:rPr lang="en"/>
              <a:t>	Deep Learning é algo que a máquina irá executar igual ou melhor que um ser humano.</a:t>
            </a:r>
            <a:endParaRPr/>
          </a:p>
        </p:txBody>
      </p:sp>
      <p:pic>
        <p:nvPicPr>
          <p:cNvPr id="117" name="Google Shape;117;p19"/>
          <p:cNvPicPr preferRelativeResize="0"/>
          <p:nvPr/>
        </p:nvPicPr>
        <p:blipFill>
          <a:blip r:embed="rId3">
            <a:alphaModFix/>
          </a:blip>
          <a:stretch>
            <a:fillRect/>
          </a:stretch>
        </p:blipFill>
        <p:spPr>
          <a:xfrm>
            <a:off x="6256075" y="3254875"/>
            <a:ext cx="1976951" cy="1726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Deep Learning?</a:t>
            </a:r>
            <a:endParaRPr/>
          </a:p>
        </p:txBody>
      </p:sp>
      <p:sp>
        <p:nvSpPr>
          <p:cNvPr id="123" name="Google Shape;123;p20"/>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Afinal o que é Deep Learning?​</a:t>
            </a:r>
            <a:br>
              <a:rPr lang="en"/>
            </a:br>
            <a:br>
              <a:rPr lang="en"/>
            </a:br>
            <a:r>
              <a:rPr lang="en"/>
              <a:t>Falando de uma forma bem simples de entender, Deep Learning (aprendizagem profunda, em português) é um tema emergente dentro do campo da Inteligência Artificial. Uma subcategoria de aprendizado de máquina que diz respeito a oportunidades de aprendizagem profundas com o uso de redes neurais para melhorar as coisas, tais como reconhecimento de fala, visão computacional e processamento de linguagem natural. Isso está rapidamente se tornando um dos mais estudados e procurados campos dentro da ciência da computação moderna.​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 que é Deep Learning?</a:t>
            </a:r>
            <a:endParaRPr/>
          </a:p>
        </p:txBody>
      </p:sp>
      <p:sp>
        <p:nvSpPr>
          <p:cNvPr id="129" name="Google Shape;129;p21"/>
          <p:cNvSpPr txBox="1"/>
          <p:nvPr>
            <p:ph idx="1" type="body"/>
          </p:nvPr>
        </p:nvSpPr>
        <p:spPr>
          <a:xfrm>
            <a:off x="471900" y="1919075"/>
            <a:ext cx="8480100" cy="2710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Deep Learning é melhor que Machine Learning?​</a:t>
            </a:r>
            <a:endParaRPr/>
          </a:p>
        </p:txBody>
      </p:sp>
      <p:pic>
        <p:nvPicPr>
          <p:cNvPr id="130" name="Google Shape;130;p21"/>
          <p:cNvPicPr preferRelativeResize="0"/>
          <p:nvPr/>
        </p:nvPicPr>
        <p:blipFill>
          <a:blip r:embed="rId3">
            <a:alphaModFix/>
          </a:blip>
          <a:stretch>
            <a:fillRect/>
          </a:stretch>
        </p:blipFill>
        <p:spPr>
          <a:xfrm>
            <a:off x="4645450" y="1850375"/>
            <a:ext cx="4381500" cy="2628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